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B42410-75B5-4BEA-9AF7-E24A2E991F69}">
  <a:tblStyle styleId="{A0B42410-75B5-4BEA-9AF7-E24A2E991F6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E7E44D5-5C16-4F3E-A364-F45B7241C6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cbdacc4b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cbdacc4b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Pato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cb9882fa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cb9882fa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cb9882fa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cb9882fa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Cony- enfocarnos en uno de los pilares más fuertes en el proyecto la seguridad, base de datos y calidad de software—-LISTO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cb9882f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cb9882f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cb9882fa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cb9882fa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Pato- agregar objetivos especificos para vincularlos con el plan de proyecto, ya </a:t>
            </a:r>
            <a:r>
              <a:rPr lang="es"/>
              <a:t>qué</a:t>
            </a:r>
            <a:r>
              <a:rPr lang="es"/>
              <a:t> desde los objetivos especificos nacen las actividades a realizar dentro del proyecto— LISTO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cb9882fa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cb9882fa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Cony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cb9882fa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fcb9882fa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Franco-     obtaculicaciones e facilitadores considerarlo como parte del plan de riesgo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cb9882fa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cb9882fa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Franco- aumentar print para hacerlo más realista y aumentar las semanas de desarrollo—--LISTO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cb9882fa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fcb9882fa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Franco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1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10" Type="http://schemas.openxmlformats.org/officeDocument/2006/relationships/image" Target="../media/image25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1364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ATP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QR check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658275" y="3291150"/>
            <a:ext cx="31365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 Constanza Alfaro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Franco Centeno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Patricio Meza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Capstone 002D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Fecha:06-09-2024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1693" l="38245" r="38329" t="12075"/>
          <a:stretch/>
        </p:blipFill>
        <p:spPr>
          <a:xfrm>
            <a:off x="4125763" y="2938325"/>
            <a:ext cx="892475" cy="16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727650" y="55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r>
              <a:rPr lang="es"/>
              <a:t> </a:t>
            </a:r>
            <a:endParaRPr/>
          </a:p>
        </p:txBody>
      </p:sp>
      <p:sp>
        <p:nvSpPr>
          <p:cNvPr id="381" name="Google Shape;381;p22"/>
          <p:cNvSpPr txBox="1"/>
          <p:nvPr>
            <p:ph idx="1" type="body"/>
          </p:nvPr>
        </p:nvSpPr>
        <p:spPr>
          <a:xfrm>
            <a:off x="727650" y="1516575"/>
            <a:ext cx="4230600" cy="3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Relevancia y Beneficio en el Campo Laboral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proyecto es altamente relevante para el campo laboral de la ingeniería en informática y tecnología, ya que aborda la automatización y optimización de procesos empresariales, aspectos esenciales en el ámbito de la transformación digital. Al proporcionar una solución eficiente para la gestión del personal, </a:t>
            </a:r>
            <a:r>
              <a:rPr i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QR Check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solo mejora el control de asistencia, sino que también facilita la toma de decisiones mediante la generación de informes y análisis de datos. Además, al asegurar la integración con otros sistemas y cumplir con normativas de seguridad, este proyecto refleja la importancia de desarrollar soluciones escalables y seguras, competencias clave en el entorno profesional.</a:t>
            </a:r>
            <a:endParaRPr/>
          </a:p>
        </p:txBody>
      </p:sp>
      <p:pic>
        <p:nvPicPr>
          <p:cNvPr id="382" name="Google Shape;3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75" y="1171900"/>
            <a:ext cx="3312945" cy="375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592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</a:t>
            </a:r>
            <a:r>
              <a:rPr lang="es"/>
              <a:t> del proyecto 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150" y="1464775"/>
            <a:ext cx="2703701" cy="27037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1885725" y="1327325"/>
            <a:ext cx="5467500" cy="58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Raleway"/>
                <a:ea typeface="Raleway"/>
                <a:cs typeface="Raleway"/>
                <a:sym typeface="Raleway"/>
              </a:rPr>
              <a:t>Características Clave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7" name="Google Shape;97;p14"/>
          <p:cNvGrpSpPr/>
          <p:nvPr/>
        </p:nvGrpSpPr>
        <p:grpSpPr>
          <a:xfrm>
            <a:off x="148325" y="2112575"/>
            <a:ext cx="2090700" cy="2797500"/>
            <a:chOff x="148325" y="2112575"/>
            <a:chExt cx="2090700" cy="2797500"/>
          </a:xfrm>
        </p:grpSpPr>
        <p:sp>
          <p:nvSpPr>
            <p:cNvPr id="98" name="Google Shape;98;p14"/>
            <p:cNvSpPr/>
            <p:nvPr/>
          </p:nvSpPr>
          <p:spPr>
            <a:xfrm>
              <a:off x="148325" y="2112575"/>
              <a:ext cx="2090700" cy="279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99" name="Google Shape;99;p14"/>
            <p:cNvPicPr preferRelativeResize="0"/>
            <p:nvPr/>
          </p:nvPicPr>
          <p:blipFill rotWithShape="1">
            <a:blip r:embed="rId4">
              <a:alphaModFix/>
            </a:blip>
            <a:srcRect b="0" l="23463" r="27997" t="0"/>
            <a:stretch/>
          </p:blipFill>
          <p:spPr>
            <a:xfrm>
              <a:off x="237049" y="2349450"/>
              <a:ext cx="1854825" cy="1819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4"/>
            <p:cNvSpPr txBox="1"/>
            <p:nvPr/>
          </p:nvSpPr>
          <p:spPr>
            <a:xfrm>
              <a:off x="266225" y="4334250"/>
              <a:ext cx="18549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Lectura de Códigos QR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2145784" y="2116075"/>
            <a:ext cx="2523175" cy="2797500"/>
            <a:chOff x="2145784" y="2116075"/>
            <a:chExt cx="2523175" cy="2797500"/>
          </a:xfrm>
        </p:grpSpPr>
        <p:sp>
          <p:nvSpPr>
            <p:cNvPr id="102" name="Google Shape;102;p14"/>
            <p:cNvSpPr/>
            <p:nvPr/>
          </p:nvSpPr>
          <p:spPr>
            <a:xfrm>
              <a:off x="2362025" y="2116075"/>
              <a:ext cx="2090700" cy="279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03" name="Google Shape;10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45784" y="2278475"/>
              <a:ext cx="2523175" cy="196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 txBox="1"/>
            <p:nvPr/>
          </p:nvSpPr>
          <p:spPr>
            <a:xfrm>
              <a:off x="2478063" y="4134575"/>
              <a:ext cx="1854900" cy="7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Registro Automático e Informes de Asistencia 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4572000" y="2116075"/>
            <a:ext cx="2090700" cy="2797500"/>
            <a:chOff x="4572000" y="2116075"/>
            <a:chExt cx="2090700" cy="2797500"/>
          </a:xfrm>
        </p:grpSpPr>
        <p:sp>
          <p:nvSpPr>
            <p:cNvPr id="106" name="Google Shape;106;p14"/>
            <p:cNvSpPr/>
            <p:nvPr/>
          </p:nvSpPr>
          <p:spPr>
            <a:xfrm>
              <a:off x="4572000" y="2116075"/>
              <a:ext cx="2090700" cy="279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07" name="Google Shape;107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94887" y="2278475"/>
              <a:ext cx="1844925" cy="1790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4"/>
            <p:cNvSpPr txBox="1"/>
            <p:nvPr/>
          </p:nvSpPr>
          <p:spPr>
            <a:xfrm>
              <a:off x="4653800" y="4281875"/>
              <a:ext cx="18861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Función de Emergencia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6781975" y="2116075"/>
            <a:ext cx="2090700" cy="2797500"/>
            <a:chOff x="6781975" y="2116075"/>
            <a:chExt cx="2090700" cy="2797500"/>
          </a:xfrm>
        </p:grpSpPr>
        <p:sp>
          <p:nvSpPr>
            <p:cNvPr id="110" name="Google Shape;110;p14"/>
            <p:cNvSpPr/>
            <p:nvPr/>
          </p:nvSpPr>
          <p:spPr>
            <a:xfrm>
              <a:off x="6781975" y="2116075"/>
              <a:ext cx="2090700" cy="2797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11" name="Google Shape;11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61050" y="2446925"/>
              <a:ext cx="1935026" cy="168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4"/>
            <p:cNvSpPr txBox="1"/>
            <p:nvPr/>
          </p:nvSpPr>
          <p:spPr>
            <a:xfrm>
              <a:off x="6882000" y="4340775"/>
              <a:ext cx="18861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Seguridad y Control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13" name="Google Shape;11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727650" y="58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Relación</a:t>
            </a:r>
            <a:r>
              <a:rPr lang="es"/>
              <a:t> con el perfil de egreso </a:t>
            </a:r>
            <a:endParaRPr/>
          </a:p>
        </p:txBody>
      </p:sp>
      <p:grpSp>
        <p:nvGrpSpPr>
          <p:cNvPr id="119" name="Google Shape;119;p15"/>
          <p:cNvGrpSpPr/>
          <p:nvPr/>
        </p:nvGrpSpPr>
        <p:grpSpPr>
          <a:xfrm>
            <a:off x="236650" y="1474550"/>
            <a:ext cx="2031900" cy="3396300"/>
            <a:chOff x="236650" y="1474550"/>
            <a:chExt cx="2031900" cy="3396300"/>
          </a:xfrm>
        </p:grpSpPr>
        <p:sp>
          <p:nvSpPr>
            <p:cNvPr id="120" name="Google Shape;120;p15"/>
            <p:cNvSpPr/>
            <p:nvPr/>
          </p:nvSpPr>
          <p:spPr>
            <a:xfrm>
              <a:off x="236650" y="1474550"/>
              <a:ext cx="2031900" cy="339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5750" y="1778850"/>
              <a:ext cx="1874826" cy="212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5"/>
            <p:cNvSpPr txBox="1"/>
            <p:nvPr/>
          </p:nvSpPr>
          <p:spPr>
            <a:xfrm>
              <a:off x="285750" y="4105200"/>
              <a:ext cx="19827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Desarrollo de Soluciones Tecnológicas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2440575" y="1474550"/>
            <a:ext cx="2080950" cy="3396300"/>
            <a:chOff x="2440575" y="1474550"/>
            <a:chExt cx="2080950" cy="3396300"/>
          </a:xfrm>
        </p:grpSpPr>
        <p:sp>
          <p:nvSpPr>
            <p:cNvPr id="124" name="Google Shape;124;p15"/>
            <p:cNvSpPr/>
            <p:nvPr/>
          </p:nvSpPr>
          <p:spPr>
            <a:xfrm>
              <a:off x="2440575" y="1474550"/>
              <a:ext cx="2031900" cy="339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5" name="Google Shape;12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0575" y="1700300"/>
              <a:ext cx="2080950" cy="21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5"/>
            <p:cNvSpPr txBox="1"/>
            <p:nvPr/>
          </p:nvSpPr>
          <p:spPr>
            <a:xfrm>
              <a:off x="2504125" y="4095375"/>
              <a:ext cx="1874700" cy="61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Gestión de Proyectos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>
            <a:off x="6848375" y="1474550"/>
            <a:ext cx="2031900" cy="3484525"/>
            <a:chOff x="6848375" y="1474550"/>
            <a:chExt cx="2031900" cy="3484525"/>
          </a:xfrm>
        </p:grpSpPr>
        <p:sp>
          <p:nvSpPr>
            <p:cNvPr id="128" name="Google Shape;128;p15"/>
            <p:cNvSpPr/>
            <p:nvPr/>
          </p:nvSpPr>
          <p:spPr>
            <a:xfrm>
              <a:off x="6848375" y="1474550"/>
              <a:ext cx="2031900" cy="339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9" name="Google Shape;129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48375" y="1739875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5"/>
            <p:cNvSpPr txBox="1"/>
            <p:nvPr/>
          </p:nvSpPr>
          <p:spPr>
            <a:xfrm>
              <a:off x="6942025" y="4095375"/>
              <a:ext cx="1874700" cy="8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Calidad del Software y Mejora Continua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15"/>
          <p:cNvSpPr txBox="1"/>
          <p:nvPr/>
        </p:nvSpPr>
        <p:spPr>
          <a:xfrm>
            <a:off x="8747000" y="21825"/>
            <a:ext cx="2061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5"/>
          <p:cNvGrpSpPr/>
          <p:nvPr/>
        </p:nvGrpSpPr>
        <p:grpSpPr>
          <a:xfrm>
            <a:off x="4639525" y="1474550"/>
            <a:ext cx="2090850" cy="3396300"/>
            <a:chOff x="5778400" y="1474550"/>
            <a:chExt cx="2090850" cy="3396300"/>
          </a:xfrm>
        </p:grpSpPr>
        <p:sp>
          <p:nvSpPr>
            <p:cNvPr id="134" name="Google Shape;134;p15"/>
            <p:cNvSpPr/>
            <p:nvPr/>
          </p:nvSpPr>
          <p:spPr>
            <a:xfrm>
              <a:off x="5837350" y="1474550"/>
              <a:ext cx="2031900" cy="339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35" name="Google Shape;13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78400" y="1747225"/>
              <a:ext cx="1988498" cy="1989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5"/>
            <p:cNvSpPr txBox="1"/>
            <p:nvPr/>
          </p:nvSpPr>
          <p:spPr>
            <a:xfrm>
              <a:off x="5959300" y="3987300"/>
              <a:ext cx="1788000" cy="8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Seguridad de la Información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37" name="Google Shape;137;p15"/>
          <p:cNvGrpSpPr/>
          <p:nvPr/>
        </p:nvGrpSpPr>
        <p:grpSpPr>
          <a:xfrm>
            <a:off x="5837300" y="1474550"/>
            <a:ext cx="2080949" cy="3484525"/>
            <a:chOff x="4619950" y="1474550"/>
            <a:chExt cx="2080949" cy="3484525"/>
          </a:xfrm>
        </p:grpSpPr>
        <p:sp>
          <p:nvSpPr>
            <p:cNvPr id="138" name="Google Shape;138;p15"/>
            <p:cNvSpPr/>
            <p:nvPr/>
          </p:nvSpPr>
          <p:spPr>
            <a:xfrm>
              <a:off x="4644475" y="1474550"/>
              <a:ext cx="2031900" cy="339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39" name="Google Shape;13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19950" y="1760313"/>
              <a:ext cx="2080949" cy="199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15"/>
            <p:cNvSpPr txBox="1"/>
            <p:nvPr/>
          </p:nvSpPr>
          <p:spPr>
            <a:xfrm>
              <a:off x="4723075" y="4095375"/>
              <a:ext cx="1874700" cy="8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Trabajo en Equipo Multidisciplinario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1360750" y="1474550"/>
            <a:ext cx="2081100" cy="3396300"/>
            <a:chOff x="1360750" y="1474550"/>
            <a:chExt cx="2081100" cy="3396300"/>
          </a:xfrm>
        </p:grpSpPr>
        <p:sp>
          <p:nvSpPr>
            <p:cNvPr id="142" name="Google Shape;142;p15"/>
            <p:cNvSpPr/>
            <p:nvPr/>
          </p:nvSpPr>
          <p:spPr>
            <a:xfrm>
              <a:off x="1409900" y="1474550"/>
              <a:ext cx="2031900" cy="339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3" name="Google Shape;143;p15"/>
            <p:cNvSpPr txBox="1"/>
            <p:nvPr/>
          </p:nvSpPr>
          <p:spPr>
            <a:xfrm>
              <a:off x="1360750" y="3928525"/>
              <a:ext cx="2081100" cy="8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Integración de Plataformas y Arquitecturas Escalables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4" name="Google Shape;14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72775" y="1884650"/>
              <a:ext cx="1906177" cy="1857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15"/>
          <p:cNvGrpSpPr/>
          <p:nvPr/>
        </p:nvGrpSpPr>
        <p:grpSpPr>
          <a:xfrm>
            <a:off x="3623625" y="1474550"/>
            <a:ext cx="2031900" cy="3396300"/>
            <a:chOff x="3623625" y="1474550"/>
            <a:chExt cx="2031900" cy="3396300"/>
          </a:xfrm>
        </p:grpSpPr>
        <p:sp>
          <p:nvSpPr>
            <p:cNvPr id="146" name="Google Shape;146;p15"/>
            <p:cNvSpPr/>
            <p:nvPr/>
          </p:nvSpPr>
          <p:spPr>
            <a:xfrm>
              <a:off x="3623625" y="1474550"/>
              <a:ext cx="2031900" cy="339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7" name="Google Shape;14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29449" y="1788650"/>
              <a:ext cx="1848389" cy="18484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5"/>
            <p:cNvSpPr txBox="1"/>
            <p:nvPr/>
          </p:nvSpPr>
          <p:spPr>
            <a:xfrm>
              <a:off x="3740925" y="3987400"/>
              <a:ext cx="17820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Análisis de Datos y Reportes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727650" y="562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Factibilidad del proyecto</a:t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3083275" y="1098025"/>
            <a:ext cx="2866200" cy="59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Áreas</a:t>
            </a: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 Claves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5" name="Google Shape;155;p16"/>
          <p:cNvGrpSpPr/>
          <p:nvPr/>
        </p:nvGrpSpPr>
        <p:grpSpPr>
          <a:xfrm>
            <a:off x="278400" y="1696825"/>
            <a:ext cx="4237975" cy="3262355"/>
            <a:chOff x="278400" y="1696825"/>
            <a:chExt cx="4237975" cy="3262355"/>
          </a:xfrm>
        </p:grpSpPr>
        <p:sp>
          <p:nvSpPr>
            <p:cNvPr id="156" name="Google Shape;156;p16"/>
            <p:cNvSpPr/>
            <p:nvPr/>
          </p:nvSpPr>
          <p:spPr>
            <a:xfrm>
              <a:off x="278400" y="2014354"/>
              <a:ext cx="1923900" cy="2944825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57" name="Google Shape;15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538" y="2169216"/>
              <a:ext cx="1673651" cy="1913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6"/>
            <p:cNvSpPr txBox="1"/>
            <p:nvPr/>
          </p:nvSpPr>
          <p:spPr>
            <a:xfrm>
              <a:off x="299263" y="4250940"/>
              <a:ext cx="1882200" cy="460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Desarrollo de Aplicaciones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9" name="Google Shape;159;p16"/>
            <p:cNvCxnSpPr>
              <a:stCxn id="154" idx="2"/>
              <a:endCxn id="156" idx="0"/>
            </p:cNvCxnSpPr>
            <p:nvPr/>
          </p:nvCxnSpPr>
          <p:spPr>
            <a:xfrm rot="5400000">
              <a:off x="2719675" y="217525"/>
              <a:ext cx="317400" cy="3276000"/>
            </a:xfrm>
            <a:prstGeom prst="bentConnector3">
              <a:avLst>
                <a:gd fmla="val 5002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0" name="Google Shape;160;p16"/>
          <p:cNvGrpSpPr/>
          <p:nvPr/>
        </p:nvGrpSpPr>
        <p:grpSpPr>
          <a:xfrm>
            <a:off x="2499500" y="1857475"/>
            <a:ext cx="2007150" cy="3150900"/>
            <a:chOff x="2499500" y="1857475"/>
            <a:chExt cx="2007150" cy="3150900"/>
          </a:xfrm>
        </p:grpSpPr>
        <p:sp>
          <p:nvSpPr>
            <p:cNvPr id="161" name="Google Shape;161;p16"/>
            <p:cNvSpPr/>
            <p:nvPr/>
          </p:nvSpPr>
          <p:spPr>
            <a:xfrm>
              <a:off x="2499500" y="2063575"/>
              <a:ext cx="1923900" cy="2944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62" name="Google Shape;16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99525" y="2299100"/>
              <a:ext cx="1923876" cy="19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6"/>
            <p:cNvSpPr txBox="1"/>
            <p:nvPr/>
          </p:nvSpPr>
          <p:spPr>
            <a:xfrm>
              <a:off x="2499513" y="4262250"/>
              <a:ext cx="1923900" cy="5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Planificación y Desarrollo de Ingeniería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64" name="Google Shape;164;p16"/>
            <p:cNvCxnSpPr>
              <a:endCxn id="161" idx="0"/>
            </p:cNvCxnSpPr>
            <p:nvPr/>
          </p:nvCxnSpPr>
          <p:spPr>
            <a:xfrm flipH="1">
              <a:off x="3461450" y="1857475"/>
              <a:ext cx="1045200" cy="206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5" name="Google Shape;165;p16"/>
          <p:cNvGrpSpPr/>
          <p:nvPr/>
        </p:nvGrpSpPr>
        <p:grpSpPr>
          <a:xfrm>
            <a:off x="4516375" y="1696825"/>
            <a:ext cx="2128125" cy="3311550"/>
            <a:chOff x="4516375" y="1696825"/>
            <a:chExt cx="2128125" cy="3311550"/>
          </a:xfrm>
        </p:grpSpPr>
        <p:sp>
          <p:nvSpPr>
            <p:cNvPr id="166" name="Google Shape;166;p16"/>
            <p:cNvSpPr/>
            <p:nvPr/>
          </p:nvSpPr>
          <p:spPr>
            <a:xfrm>
              <a:off x="4720600" y="2063575"/>
              <a:ext cx="1923900" cy="2944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67" name="Google Shape;1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0725" y="2299100"/>
              <a:ext cx="1743651" cy="1743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16"/>
            <p:cNvSpPr txBox="1"/>
            <p:nvPr/>
          </p:nvSpPr>
          <p:spPr>
            <a:xfrm>
              <a:off x="4820675" y="4262250"/>
              <a:ext cx="1743600" cy="5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Lógica Interna de la Aplicación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69" name="Google Shape;169;p16"/>
            <p:cNvCxnSpPr>
              <a:stCxn id="154" idx="2"/>
              <a:endCxn id="166" idx="0"/>
            </p:cNvCxnSpPr>
            <p:nvPr/>
          </p:nvCxnSpPr>
          <p:spPr>
            <a:xfrm flipH="1" rot="-5400000">
              <a:off x="4915975" y="1297225"/>
              <a:ext cx="366900" cy="1166100"/>
            </a:xfrm>
            <a:prstGeom prst="bentConnector3">
              <a:avLst>
                <a:gd fmla="val 4375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0" name="Google Shape;170;p16"/>
          <p:cNvGrpSpPr/>
          <p:nvPr/>
        </p:nvGrpSpPr>
        <p:grpSpPr>
          <a:xfrm>
            <a:off x="4516375" y="1696825"/>
            <a:ext cx="4349225" cy="3311550"/>
            <a:chOff x="4516375" y="1696825"/>
            <a:chExt cx="4349225" cy="3311550"/>
          </a:xfrm>
        </p:grpSpPr>
        <p:sp>
          <p:nvSpPr>
            <p:cNvPr id="171" name="Google Shape;171;p16"/>
            <p:cNvSpPr/>
            <p:nvPr/>
          </p:nvSpPr>
          <p:spPr>
            <a:xfrm>
              <a:off x="6941700" y="2063575"/>
              <a:ext cx="1923900" cy="2944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72" name="Google Shape;172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31850" y="2299100"/>
              <a:ext cx="1743600" cy="174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6"/>
            <p:cNvSpPr txBox="1"/>
            <p:nvPr/>
          </p:nvSpPr>
          <p:spPr>
            <a:xfrm>
              <a:off x="7029225" y="4134650"/>
              <a:ext cx="17436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Análisis y Desarrollo de Proyectos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74" name="Google Shape;174;p16"/>
            <p:cNvCxnSpPr>
              <a:stCxn id="154" idx="2"/>
              <a:endCxn id="171" idx="0"/>
            </p:cNvCxnSpPr>
            <p:nvPr/>
          </p:nvCxnSpPr>
          <p:spPr>
            <a:xfrm flipH="1" rot="-5400000">
              <a:off x="6026575" y="186625"/>
              <a:ext cx="366900" cy="3387300"/>
            </a:xfrm>
            <a:prstGeom prst="bentConnector3">
              <a:avLst>
                <a:gd fmla="val 4375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75" name="Google Shape;17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822450" y="587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proyecto </a:t>
            </a:r>
            <a:endParaRPr/>
          </a:p>
        </p:txBody>
      </p:sp>
      <p:grpSp>
        <p:nvGrpSpPr>
          <p:cNvPr id="181" name="Google Shape;181;p17"/>
          <p:cNvGrpSpPr/>
          <p:nvPr/>
        </p:nvGrpSpPr>
        <p:grpSpPr>
          <a:xfrm>
            <a:off x="45188" y="1729864"/>
            <a:ext cx="1904999" cy="3217636"/>
            <a:chOff x="0" y="1189989"/>
            <a:chExt cx="2214600" cy="3217636"/>
          </a:xfrm>
        </p:grpSpPr>
        <p:sp>
          <p:nvSpPr>
            <p:cNvPr id="182" name="Google Shape;182;p17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17"/>
            <p:cNvSpPr txBox="1"/>
            <p:nvPr/>
          </p:nvSpPr>
          <p:spPr>
            <a:xfrm>
              <a:off x="138195" y="2057125"/>
              <a:ext cx="17688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Desarrollar una solución móvil escalable para la gestión de asistencia mediante códigos QR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" name="Google Shape;184;p17"/>
          <p:cNvGrpSpPr/>
          <p:nvPr/>
        </p:nvGrpSpPr>
        <p:grpSpPr>
          <a:xfrm>
            <a:off x="1626515" y="1729650"/>
            <a:ext cx="1775453" cy="3217850"/>
            <a:chOff x="1838325" y="1189775"/>
            <a:chExt cx="2064000" cy="3217850"/>
          </a:xfrm>
        </p:grpSpPr>
        <p:sp>
          <p:nvSpPr>
            <p:cNvPr id="185" name="Google Shape;185;p17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17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Optimizar la gestión de datos de asistencia para mejorar la toma de decisiones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" name="Google Shape;187;p17"/>
          <p:cNvGrpSpPr/>
          <p:nvPr/>
        </p:nvGrpSpPr>
        <p:grpSpPr>
          <a:xfrm>
            <a:off x="3070296" y="1729650"/>
            <a:ext cx="1775453" cy="3217850"/>
            <a:chOff x="3516750" y="1189775"/>
            <a:chExt cx="2064000" cy="3217850"/>
          </a:xfrm>
        </p:grpSpPr>
        <p:sp>
          <p:nvSpPr>
            <p:cNvPr id="188" name="Google Shape;188;p17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7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Asegurar la integración y escalabilidad del software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" name="Google Shape;190;p17"/>
          <p:cNvGrpSpPr/>
          <p:nvPr/>
        </p:nvGrpSpPr>
        <p:grpSpPr>
          <a:xfrm>
            <a:off x="4514228" y="1729650"/>
            <a:ext cx="1775453" cy="3217850"/>
            <a:chOff x="5195350" y="1189775"/>
            <a:chExt cx="2064000" cy="3217850"/>
          </a:xfrm>
        </p:grpSpPr>
        <p:sp>
          <p:nvSpPr>
            <p:cNvPr id="191" name="Google Shape;191;p17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17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Garantizar la seguridad y privacidad de la información del personal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17"/>
          <p:cNvGrpSpPr/>
          <p:nvPr/>
        </p:nvGrpSpPr>
        <p:grpSpPr>
          <a:xfrm>
            <a:off x="7034812" y="1729875"/>
            <a:ext cx="2064000" cy="3217725"/>
            <a:chOff x="6891600" y="1189900"/>
            <a:chExt cx="2064000" cy="3217725"/>
          </a:xfrm>
        </p:grpSpPr>
        <p:sp>
          <p:nvSpPr>
            <p:cNvPr id="194" name="Google Shape;194;p17"/>
            <p:cNvSpPr/>
            <p:nvPr/>
          </p:nvSpPr>
          <p:spPr>
            <a:xfrm>
              <a:off x="6891600" y="1189900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E9453">
                <a:alpha val="77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733110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Implementar la metodología Scrum para asegurar un desarrollo ágil y adaptable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" name="Google Shape;196;p17"/>
          <p:cNvGrpSpPr/>
          <p:nvPr/>
        </p:nvGrpSpPr>
        <p:grpSpPr>
          <a:xfrm>
            <a:off x="5958224" y="1729650"/>
            <a:ext cx="1775453" cy="3217850"/>
            <a:chOff x="6874025" y="1189775"/>
            <a:chExt cx="2064000" cy="3217850"/>
          </a:xfrm>
        </p:grpSpPr>
        <p:sp>
          <p:nvSpPr>
            <p:cNvPr id="197" name="Google Shape;197;p17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Mejorar la respuesta ante emergencias con una función de llamada automática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99" name="Google Shape;1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>
            <p:ph type="title"/>
          </p:nvPr>
        </p:nvSpPr>
        <p:spPr>
          <a:xfrm>
            <a:off x="822450" y="587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</a:t>
            </a:r>
            <a:r>
              <a:rPr lang="es"/>
              <a:t>específicos</a:t>
            </a:r>
            <a:r>
              <a:rPr lang="es"/>
              <a:t> del proyecto </a:t>
            </a:r>
            <a:endParaRPr/>
          </a:p>
        </p:txBody>
      </p:sp>
      <p:grpSp>
        <p:nvGrpSpPr>
          <p:cNvPr id="201" name="Google Shape;201;p17"/>
          <p:cNvGrpSpPr/>
          <p:nvPr/>
        </p:nvGrpSpPr>
        <p:grpSpPr>
          <a:xfrm>
            <a:off x="102988" y="1389564"/>
            <a:ext cx="2214600" cy="3217636"/>
            <a:chOff x="0" y="1189989"/>
            <a:chExt cx="2214600" cy="3217636"/>
          </a:xfrm>
        </p:grpSpPr>
        <p:sp>
          <p:nvSpPr>
            <p:cNvPr id="202" name="Google Shape;202;p17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Toma de Requerimientos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17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Identificar y documentar las necesidades del cliente mediante entrevistas, cuestionarios y análisis de documentos. Validar la información con los stakeholders.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17"/>
          <p:cNvGrpSpPr/>
          <p:nvPr/>
        </p:nvGrpSpPr>
        <p:grpSpPr>
          <a:xfrm>
            <a:off x="1941313" y="1389350"/>
            <a:ext cx="2064000" cy="3217850"/>
            <a:chOff x="1838325" y="1189775"/>
            <a:chExt cx="2064000" cy="3217850"/>
          </a:xfrm>
        </p:grpSpPr>
        <p:sp>
          <p:nvSpPr>
            <p:cNvPr id="205" name="Google Shape;205;p17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Mockup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17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Desarrollar prototipos visuales del software para mostrar diseño y funcionalidad. Recoger retroalimentación y ajustar según sea necesario.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3619737" y="1389350"/>
            <a:ext cx="2064000" cy="3217850"/>
            <a:chOff x="3516750" y="1189775"/>
            <a:chExt cx="2064000" cy="3217850"/>
          </a:xfrm>
        </p:grpSpPr>
        <p:sp>
          <p:nvSpPr>
            <p:cNvPr id="208" name="Google Shape;208;p17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Actas de Reuniones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7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Documentar decisiones y discusiones de las reuniones. Redactar y distribuir actas claras a todos los participantes.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0" name="Google Shape;210;p17"/>
          <p:cNvGrpSpPr/>
          <p:nvPr/>
        </p:nvGrpSpPr>
        <p:grpSpPr>
          <a:xfrm>
            <a:off x="6977012" y="1389350"/>
            <a:ext cx="2064000" cy="3217850"/>
            <a:chOff x="6874025" y="1189775"/>
            <a:chExt cx="2064000" cy="3217850"/>
          </a:xfrm>
        </p:grpSpPr>
        <p:sp>
          <p:nvSpPr>
            <p:cNvPr id="211" name="Google Shape;211;p17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Pruebas Manuales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17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Verificar la funcionalidad del software mediante casos de prueba manuales. Documentar y corregir errores encontrados.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17"/>
          <p:cNvGrpSpPr/>
          <p:nvPr/>
        </p:nvGrpSpPr>
        <p:grpSpPr>
          <a:xfrm>
            <a:off x="5298338" y="1389350"/>
            <a:ext cx="2064000" cy="3217850"/>
            <a:chOff x="5195350" y="1189775"/>
            <a:chExt cx="2064000" cy="3217850"/>
          </a:xfrm>
        </p:grpSpPr>
        <p:sp>
          <p:nvSpPr>
            <p:cNvPr id="214" name="Google Shape;214;p17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Desarrollo del Software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17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Codificar y construir el software según los requerimientos. Incluye programación, integración de módulos y revisión de código.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" name="Google Shape;216;p17"/>
          <p:cNvGrpSpPr/>
          <p:nvPr/>
        </p:nvGrpSpPr>
        <p:grpSpPr>
          <a:xfrm>
            <a:off x="102975" y="1389789"/>
            <a:ext cx="2726700" cy="3482836"/>
            <a:chOff x="0" y="1189989"/>
            <a:chExt cx="2726700" cy="3482836"/>
          </a:xfrm>
        </p:grpSpPr>
        <p:sp>
          <p:nvSpPr>
            <p:cNvPr id="217" name="Google Shape;217;p17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Gestión de Proyecto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17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Coordinar el proyecto para cumplir objetivos de tiempo, alcance y costo. Incluye planificación, seguimiento y comunicación.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9" name="Google Shape;219;p17"/>
          <p:cNvGrpSpPr/>
          <p:nvPr/>
        </p:nvGrpSpPr>
        <p:grpSpPr>
          <a:xfrm>
            <a:off x="2366400" y="1389575"/>
            <a:ext cx="2541300" cy="3483050"/>
            <a:chOff x="2263425" y="1189775"/>
            <a:chExt cx="2541300" cy="3483050"/>
          </a:xfrm>
        </p:grpSpPr>
        <p:sp>
          <p:nvSpPr>
            <p:cNvPr id="220" name="Google Shape;220;p17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Implementación de Bases de Datos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Diseñar y construir la estructura de datos. Configurar y poblar la base de datos para un almacenamiento eficiente.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" name="Google Shape;222;p17"/>
          <p:cNvGrpSpPr/>
          <p:nvPr/>
        </p:nvGrpSpPr>
        <p:grpSpPr>
          <a:xfrm>
            <a:off x="4432949" y="1389575"/>
            <a:ext cx="2541300" cy="3483050"/>
            <a:chOff x="4329974" y="1189775"/>
            <a:chExt cx="2541300" cy="3483050"/>
          </a:xfrm>
        </p:grpSpPr>
        <p:sp>
          <p:nvSpPr>
            <p:cNvPr id="223" name="Google Shape;223;p17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Implementación del Software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17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Desplegar el software en producción. Preparar el entorno, instalar el software y capacitar a los usuarios finales.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6499714" y="1389575"/>
            <a:ext cx="2541300" cy="3483050"/>
            <a:chOff x="6396739" y="1189775"/>
            <a:chExt cx="2541300" cy="3483050"/>
          </a:xfrm>
        </p:grpSpPr>
        <p:sp>
          <p:nvSpPr>
            <p:cNvPr id="226" name="Google Shape;226;p17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Calidad de Software (Pruebas de Seguridad)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Identificar y corregir vulnerabilidades de seguridad. Realizar análisis de vulnerabilidades y pruebas de penetración.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type="title"/>
          </p:nvPr>
        </p:nvSpPr>
        <p:spPr>
          <a:xfrm>
            <a:off x="727650" y="572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</a:t>
            </a:r>
            <a:r>
              <a:rPr lang="es"/>
              <a:t> de trabajo </a:t>
            </a:r>
            <a:endParaRPr/>
          </a:p>
        </p:txBody>
      </p:sp>
      <p:grpSp>
        <p:nvGrpSpPr>
          <p:cNvPr id="233" name="Google Shape;233;p18"/>
          <p:cNvGrpSpPr/>
          <p:nvPr/>
        </p:nvGrpSpPr>
        <p:grpSpPr>
          <a:xfrm>
            <a:off x="727650" y="1250425"/>
            <a:ext cx="7774075" cy="3730875"/>
            <a:chOff x="727650" y="1250425"/>
            <a:chExt cx="7774075" cy="3730875"/>
          </a:xfrm>
        </p:grpSpPr>
        <p:pic>
          <p:nvPicPr>
            <p:cNvPr id="234" name="Google Shape;23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650" y="1250425"/>
              <a:ext cx="7461750" cy="373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18"/>
            <p:cNvSpPr/>
            <p:nvPr/>
          </p:nvSpPr>
          <p:spPr>
            <a:xfrm>
              <a:off x="992475" y="1386200"/>
              <a:ext cx="2532600" cy="61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Metodología</a:t>
              </a:r>
              <a:r>
                <a:rPr lang="es">
                  <a:latin typeface="Lato"/>
                  <a:ea typeface="Lato"/>
                  <a:cs typeface="Lato"/>
                  <a:sym typeface="Lato"/>
                </a:rPr>
                <a:t> SCRUM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6347275" y="2090550"/>
              <a:ext cx="1094100" cy="48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Reuniones Diarias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4408400" y="3057675"/>
              <a:ext cx="1173000" cy="48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Sprint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1-4 semanas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826100" y="4451500"/>
              <a:ext cx="1094100" cy="48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Product Backlog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79725" y="4500100"/>
              <a:ext cx="1094100" cy="48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Planificación de Sprint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984025" y="4500100"/>
              <a:ext cx="1094100" cy="48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Sprint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Backlog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5979125" y="4500100"/>
              <a:ext cx="1094100" cy="48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Trabajo Finalizado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7019425" y="3554475"/>
              <a:ext cx="1482300" cy="76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Revisión del Sprint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+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Retroalimentación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43" name="Google Shape;2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682250" y="501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trabajo del proyecto </a:t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3379350" y="1342300"/>
            <a:ext cx="2385300" cy="66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Equipo de Trabajo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0" name="Google Shape;250;p19"/>
          <p:cNvGrpSpPr/>
          <p:nvPr/>
        </p:nvGrpSpPr>
        <p:grpSpPr>
          <a:xfrm>
            <a:off x="599850" y="2220550"/>
            <a:ext cx="2247900" cy="2630700"/>
            <a:chOff x="599850" y="2220550"/>
            <a:chExt cx="2247900" cy="2630700"/>
          </a:xfrm>
        </p:grpSpPr>
        <p:sp>
          <p:nvSpPr>
            <p:cNvPr id="251" name="Google Shape;251;p19"/>
            <p:cNvSpPr/>
            <p:nvPr/>
          </p:nvSpPr>
          <p:spPr>
            <a:xfrm>
              <a:off x="599850" y="2220550"/>
              <a:ext cx="2247900" cy="2630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2" name="Google Shape;25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287" y="2446300"/>
              <a:ext cx="1739025" cy="160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19"/>
            <p:cNvSpPr txBox="1"/>
            <p:nvPr/>
          </p:nvSpPr>
          <p:spPr>
            <a:xfrm>
              <a:off x="766600" y="4164100"/>
              <a:ext cx="1826700" cy="5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Master Scrum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Constanza Alfaro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412225" y="2220550"/>
            <a:ext cx="2601526" cy="2630700"/>
            <a:chOff x="3412225" y="2220550"/>
            <a:chExt cx="2601526" cy="2630700"/>
          </a:xfrm>
        </p:grpSpPr>
        <p:sp>
          <p:nvSpPr>
            <p:cNvPr id="255" name="Google Shape;255;p19"/>
            <p:cNvSpPr/>
            <p:nvPr/>
          </p:nvSpPr>
          <p:spPr>
            <a:xfrm>
              <a:off x="3589025" y="2220550"/>
              <a:ext cx="2247900" cy="2630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6" name="Google Shape;256;p19"/>
            <p:cNvPicPr preferRelativeResize="0"/>
            <p:nvPr/>
          </p:nvPicPr>
          <p:blipFill rotWithShape="1">
            <a:blip r:embed="rId4">
              <a:alphaModFix/>
            </a:blip>
            <a:srcRect b="18804" l="0" r="0" t="0"/>
            <a:stretch/>
          </p:blipFill>
          <p:spPr>
            <a:xfrm>
              <a:off x="3412225" y="2315725"/>
              <a:ext cx="2601526" cy="1707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19"/>
            <p:cNvSpPr txBox="1"/>
            <p:nvPr/>
          </p:nvSpPr>
          <p:spPr>
            <a:xfrm>
              <a:off x="3740925" y="4085575"/>
              <a:ext cx="18453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Product Owner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Patricio Meza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8" name="Google Shape;258;p19"/>
          <p:cNvGrpSpPr/>
          <p:nvPr/>
        </p:nvGrpSpPr>
        <p:grpSpPr>
          <a:xfrm>
            <a:off x="6578225" y="2220550"/>
            <a:ext cx="2247900" cy="2630700"/>
            <a:chOff x="6578225" y="2220550"/>
            <a:chExt cx="2247900" cy="2630700"/>
          </a:xfrm>
        </p:grpSpPr>
        <p:sp>
          <p:nvSpPr>
            <p:cNvPr id="259" name="Google Shape;259;p19"/>
            <p:cNvSpPr/>
            <p:nvPr/>
          </p:nvSpPr>
          <p:spPr>
            <a:xfrm>
              <a:off x="6578225" y="2220550"/>
              <a:ext cx="2247900" cy="2630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60" name="Google Shape;26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5360" y="2527825"/>
              <a:ext cx="2013624" cy="149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19"/>
            <p:cNvSpPr txBox="1"/>
            <p:nvPr/>
          </p:nvSpPr>
          <p:spPr>
            <a:xfrm>
              <a:off x="6744575" y="4023700"/>
              <a:ext cx="17964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Líder de equipo de desarrollo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Franco Centeno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62" name="Google Shape;262;p19"/>
          <p:cNvSpPr/>
          <p:nvPr/>
        </p:nvSpPr>
        <p:spPr>
          <a:xfrm>
            <a:off x="3210875" y="1327325"/>
            <a:ext cx="2718900" cy="66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Herramientas y Tecnología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3" name="Google Shape;263;p19"/>
          <p:cNvGrpSpPr/>
          <p:nvPr/>
        </p:nvGrpSpPr>
        <p:grpSpPr>
          <a:xfrm>
            <a:off x="531150" y="2396050"/>
            <a:ext cx="2316600" cy="2279700"/>
            <a:chOff x="531150" y="2396050"/>
            <a:chExt cx="2316600" cy="2279700"/>
          </a:xfrm>
        </p:grpSpPr>
        <p:sp>
          <p:nvSpPr>
            <p:cNvPr id="264" name="Google Shape;264;p19"/>
            <p:cNvSpPr/>
            <p:nvPr/>
          </p:nvSpPr>
          <p:spPr>
            <a:xfrm>
              <a:off x="531150" y="2396050"/>
              <a:ext cx="2316600" cy="2279700"/>
            </a:xfrm>
            <a:prstGeom prst="roundRect">
              <a:avLst>
                <a:gd fmla="val 16667" name="adj"/>
              </a:avLst>
            </a:prstGeom>
            <a:solidFill>
              <a:srgbClr val="388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65" name="Google Shape;265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0300" y="3026275"/>
              <a:ext cx="1938302" cy="1019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Google Shape;266;p19"/>
          <p:cNvGrpSpPr/>
          <p:nvPr/>
        </p:nvGrpSpPr>
        <p:grpSpPr>
          <a:xfrm>
            <a:off x="3554688" y="2396050"/>
            <a:ext cx="2316600" cy="2279700"/>
            <a:chOff x="3554688" y="2396050"/>
            <a:chExt cx="2316600" cy="2279700"/>
          </a:xfrm>
        </p:grpSpPr>
        <p:sp>
          <p:nvSpPr>
            <p:cNvPr id="267" name="Google Shape;267;p19"/>
            <p:cNvSpPr/>
            <p:nvPr/>
          </p:nvSpPr>
          <p:spPr>
            <a:xfrm>
              <a:off x="3554688" y="2396050"/>
              <a:ext cx="2316600" cy="22797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68" name="Google Shape;268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14140" y="2909749"/>
              <a:ext cx="2163348" cy="1135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19"/>
          <p:cNvGrpSpPr/>
          <p:nvPr/>
        </p:nvGrpSpPr>
        <p:grpSpPr>
          <a:xfrm>
            <a:off x="6543875" y="2396050"/>
            <a:ext cx="2316600" cy="2279700"/>
            <a:chOff x="6543875" y="2396050"/>
            <a:chExt cx="2316600" cy="2279700"/>
          </a:xfrm>
        </p:grpSpPr>
        <p:sp>
          <p:nvSpPr>
            <p:cNvPr id="270" name="Google Shape;270;p19"/>
            <p:cNvSpPr/>
            <p:nvPr/>
          </p:nvSpPr>
          <p:spPr>
            <a:xfrm>
              <a:off x="6543875" y="2396050"/>
              <a:ext cx="2316600" cy="2279700"/>
            </a:xfrm>
            <a:prstGeom prst="roundRect">
              <a:avLst>
                <a:gd fmla="val 16667" name="adj"/>
              </a:avLst>
            </a:prstGeom>
            <a:solidFill>
              <a:srgbClr val="1E1E1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71" name="Google Shape;271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33050" y="3051313"/>
              <a:ext cx="1938300" cy="969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19"/>
          <p:cNvGrpSpPr/>
          <p:nvPr/>
        </p:nvGrpSpPr>
        <p:grpSpPr>
          <a:xfrm>
            <a:off x="3440262" y="3540150"/>
            <a:ext cx="4497600" cy="731700"/>
            <a:chOff x="2789787" y="3088625"/>
            <a:chExt cx="4497600" cy="731700"/>
          </a:xfrm>
        </p:grpSpPr>
        <p:sp>
          <p:nvSpPr>
            <p:cNvPr id="273" name="Google Shape;273;p19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Infraestructura en la nube que asegura escalabilidad y rápida implementación.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3440262" y="2659050"/>
            <a:ext cx="4860300" cy="731700"/>
            <a:chOff x="2789787" y="2207525"/>
            <a:chExt cx="4860300" cy="731700"/>
          </a:xfrm>
        </p:grpSpPr>
        <p:sp>
          <p:nvSpPr>
            <p:cNvPr id="276" name="Google Shape;276;p19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Uso de metodologías ágiles como Scrum para asegurar flexibilidad y adaptación a cambios.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8" name="Google Shape;278;p19"/>
          <p:cNvGrpSpPr/>
          <p:nvPr/>
        </p:nvGrpSpPr>
        <p:grpSpPr>
          <a:xfrm>
            <a:off x="3440260" y="1774689"/>
            <a:ext cx="5221800" cy="731700"/>
            <a:chOff x="3440260" y="1774689"/>
            <a:chExt cx="5221800" cy="731700"/>
          </a:xfrm>
        </p:grpSpPr>
        <p:sp>
          <p:nvSpPr>
            <p:cNvPr id="279" name="Google Shape;279;p19"/>
            <p:cNvSpPr/>
            <p:nvPr/>
          </p:nvSpPr>
          <p:spPr>
            <a:xfrm>
              <a:off x="3440260" y="1774689"/>
              <a:ext cx="5221800" cy="7317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 txBox="1"/>
            <p:nvPr/>
          </p:nvSpPr>
          <p:spPr>
            <a:xfrm>
              <a:off x="3564864" y="1858965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Experiencia del equipo en desarrollo de software y gestión de proyectos.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1" name="Google Shape;281;p19"/>
          <p:cNvSpPr txBox="1"/>
          <p:nvPr/>
        </p:nvSpPr>
        <p:spPr>
          <a:xfrm>
            <a:off x="89425" y="1824875"/>
            <a:ext cx="3276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>
                <a:solidFill>
                  <a:srgbClr val="085630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Facilitadores</a:t>
            </a:r>
            <a:r>
              <a:rPr lang="es" sz="4100">
                <a:solidFill>
                  <a:srgbClr val="0856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4100">
              <a:solidFill>
                <a:srgbClr val="0856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2" name="Google Shape;282;p19"/>
          <p:cNvSpPr txBox="1"/>
          <p:nvPr/>
        </p:nvSpPr>
        <p:spPr>
          <a:xfrm>
            <a:off x="5569500" y="1969775"/>
            <a:ext cx="3574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801F17"/>
                </a:solidFill>
                <a:latin typeface="Roboto Medium"/>
                <a:ea typeface="Roboto Medium"/>
                <a:cs typeface="Roboto Medium"/>
                <a:sym typeface="Roboto Medium"/>
              </a:rPr>
              <a:t>Obstaculizadores</a:t>
            </a:r>
            <a:r>
              <a:rPr lang="es" sz="4400">
                <a:solidFill>
                  <a:srgbClr val="801F17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4400">
              <a:solidFill>
                <a:srgbClr val="801F1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83" name="Google Shape;283;p19"/>
          <p:cNvGrpSpPr/>
          <p:nvPr/>
        </p:nvGrpSpPr>
        <p:grpSpPr>
          <a:xfrm>
            <a:off x="296560" y="1931739"/>
            <a:ext cx="5221800" cy="731700"/>
            <a:chOff x="296560" y="1931739"/>
            <a:chExt cx="5221800" cy="731700"/>
          </a:xfrm>
        </p:grpSpPr>
        <p:sp>
          <p:nvSpPr>
            <p:cNvPr id="284" name="Google Shape;284;p19"/>
            <p:cNvSpPr/>
            <p:nvPr/>
          </p:nvSpPr>
          <p:spPr>
            <a:xfrm>
              <a:off x="296560" y="1931739"/>
              <a:ext cx="5221800" cy="731700"/>
            </a:xfrm>
            <a:prstGeom prst="rect">
              <a:avLst/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 txBox="1"/>
            <p:nvPr/>
          </p:nvSpPr>
          <p:spPr>
            <a:xfrm>
              <a:off x="421164" y="2016015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Integración con sistemas preexistentes que pueden presentar dificultades técnicas o requerir ajustes imprevistos.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" name="Google Shape;286;p19"/>
          <p:cNvGrpSpPr/>
          <p:nvPr/>
        </p:nvGrpSpPr>
        <p:grpSpPr>
          <a:xfrm>
            <a:off x="296562" y="2816100"/>
            <a:ext cx="4860300" cy="731700"/>
            <a:chOff x="2789787" y="2207525"/>
            <a:chExt cx="4860300" cy="731700"/>
          </a:xfrm>
        </p:grpSpPr>
        <p:sp>
          <p:nvSpPr>
            <p:cNvPr id="287" name="Google Shape;287;p19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Riesgos de seguridad y privacidad, especialmente en el manejo de datos sensibles, lo que puede ralentizar el proceso.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9" name="Google Shape;289;p19"/>
          <p:cNvGrpSpPr/>
          <p:nvPr/>
        </p:nvGrpSpPr>
        <p:grpSpPr>
          <a:xfrm>
            <a:off x="296562" y="3697200"/>
            <a:ext cx="4497600" cy="731700"/>
            <a:chOff x="2789787" y="3088625"/>
            <a:chExt cx="4497600" cy="731700"/>
          </a:xfrm>
        </p:grpSpPr>
        <p:sp>
          <p:nvSpPr>
            <p:cNvPr id="290" name="Google Shape;290;p19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Cambios en los requerimientos del cliente durante el desarrollo, lo que podría afectar el cronograma del proyecto.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92" name="Google Shape;29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 txBox="1"/>
          <p:nvPr>
            <p:ph type="title"/>
          </p:nvPr>
        </p:nvSpPr>
        <p:spPr>
          <a:xfrm>
            <a:off x="727638" y="519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Gestión de Riesgos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/>
          <p:nvPr/>
        </p:nvSpPr>
        <p:spPr>
          <a:xfrm>
            <a:off x="1864900" y="1417800"/>
            <a:ext cx="1593900" cy="307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FASE 1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3459176" y="1417800"/>
            <a:ext cx="4383600" cy="307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FASE 2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864197" y="2032350"/>
            <a:ext cx="7174638" cy="2313050"/>
            <a:chOff x="1864197" y="2032350"/>
            <a:chExt cx="7174638" cy="2313050"/>
          </a:xfrm>
        </p:grpSpPr>
        <p:grpSp>
          <p:nvGrpSpPr>
            <p:cNvPr id="301" name="Google Shape;301;p20"/>
            <p:cNvGrpSpPr/>
            <p:nvPr/>
          </p:nvGrpSpPr>
          <p:grpSpPr>
            <a:xfrm>
              <a:off x="1864197" y="2032350"/>
              <a:ext cx="7174638" cy="2313050"/>
              <a:chOff x="1864197" y="2032350"/>
              <a:chExt cx="7174638" cy="2313050"/>
            </a:xfrm>
          </p:grpSpPr>
          <p:sp>
            <p:nvSpPr>
              <p:cNvPr id="302" name="Google Shape;302;p20"/>
              <p:cNvSpPr/>
              <p:nvPr/>
            </p:nvSpPr>
            <p:spPr>
              <a:xfrm>
                <a:off x="3457200" y="3882500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>
                <a:off x="5053726" y="3419988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>
                <a:off x="5053726" y="3882497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>
                <a:off x="1864197" y="3882497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>
                <a:off x="3457200" y="3419991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0"/>
              <p:cNvSpPr/>
              <p:nvPr/>
            </p:nvSpPr>
            <p:spPr>
              <a:xfrm>
                <a:off x="1865197" y="2032350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>
                <a:off x="1864197" y="2495125"/>
                <a:ext cx="1581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1864197" y="2957650"/>
                <a:ext cx="1581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/>
                  <a:t>   </a:t>
                </a:r>
                <a:endParaRPr/>
              </a:p>
            </p:txBody>
          </p:sp>
          <p:sp>
            <p:nvSpPr>
              <p:cNvPr id="310" name="Google Shape;310;p20"/>
              <p:cNvSpPr/>
              <p:nvPr/>
            </p:nvSpPr>
            <p:spPr>
              <a:xfrm>
                <a:off x="3457200" y="2495107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0"/>
              <p:cNvSpPr/>
              <p:nvPr/>
            </p:nvSpPr>
            <p:spPr>
              <a:xfrm>
                <a:off x="3457200" y="2957633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5053726" y="2495106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5053726" y="2957632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0"/>
              <p:cNvSpPr/>
              <p:nvPr/>
            </p:nvSpPr>
            <p:spPr>
              <a:xfrm>
                <a:off x="6647601" y="2495106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>
                <a:off x="6647601" y="2957632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>
                <a:off x="6647601" y="2032750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6647601" y="3419988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>
                <a:off x="3457200" y="2032750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6647601" y="3882497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8255235" y="3882497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8255235" y="2032750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8255235" y="2495106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8255235" y="2957632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8255235" y="3419988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" name="Google Shape;325;p20"/>
            <p:cNvSpPr/>
            <p:nvPr/>
          </p:nvSpPr>
          <p:spPr>
            <a:xfrm>
              <a:off x="1865197" y="3419588"/>
              <a:ext cx="1593000" cy="462900"/>
            </a:xfrm>
            <a:prstGeom prst="rect">
              <a:avLst/>
            </a:prstGeom>
            <a:solidFill>
              <a:srgbClr val="EDEDE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5053726" y="2032750"/>
              <a:ext cx="1593000" cy="462900"/>
            </a:xfrm>
            <a:prstGeom prst="rect">
              <a:avLst/>
            </a:prstGeom>
            <a:solidFill>
              <a:srgbClr val="EDEDE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0"/>
          <p:cNvSpPr/>
          <p:nvPr/>
        </p:nvSpPr>
        <p:spPr>
          <a:xfrm flipH="1" rot="5400000">
            <a:off x="5339524" y="1230650"/>
            <a:ext cx="125100" cy="39021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148325" y="2495124"/>
            <a:ext cx="1716600" cy="4629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Planificación del proyecto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48325" y="2957645"/>
            <a:ext cx="1716600" cy="462900"/>
          </a:xfrm>
          <a:prstGeom prst="rect">
            <a:avLst/>
          </a:prstGeom>
          <a:solidFill>
            <a:srgbClr val="3D3D3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Ejecución del proyecto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48325" y="3419996"/>
            <a:ext cx="1716600" cy="462900"/>
          </a:xfrm>
          <a:prstGeom prst="rect">
            <a:avLst/>
          </a:prstGeom>
          <a:solidFill>
            <a:srgbClr val="41414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Supervisión del proyecto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48325" y="3882500"/>
            <a:ext cx="1716600" cy="462900"/>
          </a:xfrm>
          <a:prstGeom prst="rect">
            <a:avLst/>
          </a:prstGeom>
          <a:solidFill>
            <a:srgbClr val="41414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Cierre del proyecto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46950" y="1417800"/>
            <a:ext cx="1716600" cy="10779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Inicio de  Proyecto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3" name="Google Shape;333;p20"/>
          <p:cNvGrpSpPr/>
          <p:nvPr/>
        </p:nvGrpSpPr>
        <p:grpSpPr>
          <a:xfrm>
            <a:off x="1866270" y="2192766"/>
            <a:ext cx="1593900" cy="153597"/>
            <a:chOff x="1866200" y="2192900"/>
            <a:chExt cx="1246500" cy="174900"/>
          </a:xfrm>
        </p:grpSpPr>
        <p:sp>
          <p:nvSpPr>
            <p:cNvPr id="334" name="Google Shape;334;p20"/>
            <p:cNvSpPr/>
            <p:nvPr/>
          </p:nvSpPr>
          <p:spPr>
            <a:xfrm flipH="1" rot="5400000">
              <a:off x="2549621" y="1804725"/>
              <a:ext cx="155100" cy="931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 flipH="1" rot="5400000">
              <a:off x="2402000" y="1657100"/>
              <a:ext cx="174900" cy="12465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0"/>
          <p:cNvSpPr/>
          <p:nvPr/>
        </p:nvSpPr>
        <p:spPr>
          <a:xfrm>
            <a:off x="2825209" y="2241299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"/>
          <p:cNvSpPr txBox="1"/>
          <p:nvPr/>
        </p:nvSpPr>
        <p:spPr>
          <a:xfrm>
            <a:off x="8505763" y="4377396"/>
            <a:ext cx="526800" cy="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505050"/>
                </a:solidFill>
                <a:latin typeface="Roboto"/>
                <a:ea typeface="Roboto"/>
                <a:cs typeface="Roboto"/>
                <a:sym typeface="Roboto"/>
              </a:rPr>
              <a:t>LOREM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8503229" y="4393499"/>
            <a:ext cx="66300" cy="57600"/>
          </a:xfrm>
          <a:prstGeom prst="triangle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7844355" y="1417800"/>
            <a:ext cx="1195200" cy="307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FASE 3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0" name="Google Shape;340;p20"/>
          <p:cNvGrpSpPr/>
          <p:nvPr/>
        </p:nvGrpSpPr>
        <p:grpSpPr>
          <a:xfrm>
            <a:off x="1864891" y="1725278"/>
            <a:ext cx="7174278" cy="307875"/>
            <a:chOff x="1864891" y="1725278"/>
            <a:chExt cx="7174278" cy="307875"/>
          </a:xfrm>
        </p:grpSpPr>
        <p:sp>
          <p:nvSpPr>
            <p:cNvPr id="341" name="Google Shape;341;p20"/>
            <p:cNvSpPr/>
            <p:nvPr/>
          </p:nvSpPr>
          <p:spPr>
            <a:xfrm>
              <a:off x="1864891" y="1725278"/>
              <a:ext cx="398100" cy="307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63248" y="1725278"/>
              <a:ext cx="398100" cy="307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661605" y="1725278"/>
              <a:ext cx="398100" cy="307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060747" y="1725278"/>
              <a:ext cx="398100" cy="307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3459103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857460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4256823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4655180" y="1725653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5053536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5452207" y="1725653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5850564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6248920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648281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7046638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7444995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7844355" y="1725278"/>
              <a:ext cx="398100" cy="3075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16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8242712" y="1725278"/>
              <a:ext cx="398100" cy="3075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17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8641069" y="1725278"/>
              <a:ext cx="398100" cy="3075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9" name="Google Shape;359;p20"/>
          <p:cNvSpPr/>
          <p:nvPr/>
        </p:nvSpPr>
        <p:spPr>
          <a:xfrm flipH="1" rot="5400000">
            <a:off x="8163325" y="3729275"/>
            <a:ext cx="132000" cy="8046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"/>
          <p:cNvSpPr/>
          <p:nvPr/>
        </p:nvSpPr>
        <p:spPr>
          <a:xfrm flipH="1" rot="5400000">
            <a:off x="5595900" y="1442675"/>
            <a:ext cx="122400" cy="43971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0"/>
          <p:cNvGrpSpPr/>
          <p:nvPr/>
        </p:nvGrpSpPr>
        <p:grpSpPr>
          <a:xfrm>
            <a:off x="3059374" y="2655788"/>
            <a:ext cx="1201801" cy="153712"/>
            <a:chOff x="3059374" y="2655788"/>
            <a:chExt cx="1201801" cy="153712"/>
          </a:xfrm>
        </p:grpSpPr>
        <p:sp>
          <p:nvSpPr>
            <p:cNvPr id="362" name="Google Shape;362;p20"/>
            <p:cNvSpPr/>
            <p:nvPr/>
          </p:nvSpPr>
          <p:spPr>
            <a:xfrm flipH="1" rot="5400000">
              <a:off x="3583475" y="2131800"/>
              <a:ext cx="153600" cy="1201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grpSp>
          <p:nvGrpSpPr>
            <p:cNvPr id="363" name="Google Shape;363;p20"/>
            <p:cNvGrpSpPr/>
            <p:nvPr/>
          </p:nvGrpSpPr>
          <p:grpSpPr>
            <a:xfrm>
              <a:off x="3059374" y="2655788"/>
              <a:ext cx="391526" cy="152093"/>
              <a:chOff x="1866200" y="2192900"/>
              <a:chExt cx="1246500" cy="174900"/>
            </a:xfrm>
          </p:grpSpPr>
          <p:sp>
            <p:nvSpPr>
              <p:cNvPr id="364" name="Google Shape;364;p20"/>
              <p:cNvSpPr/>
              <p:nvPr/>
            </p:nvSpPr>
            <p:spPr>
              <a:xfrm flipH="1" rot="5400000">
                <a:off x="2549621" y="1804725"/>
                <a:ext cx="155100" cy="9318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 flipH="1" rot="5400000">
                <a:off x="2402000" y="1657100"/>
                <a:ext cx="174900" cy="12465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rgbClr val="2F2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66" name="Google Shape;3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>
            <p:ph type="title"/>
          </p:nvPr>
        </p:nvSpPr>
        <p:spPr>
          <a:xfrm>
            <a:off x="674875" y="476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Inicial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>
            <p:ph type="title"/>
          </p:nvPr>
        </p:nvSpPr>
        <p:spPr>
          <a:xfrm>
            <a:off x="729450" y="562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Evidencias a entregar </a:t>
            </a:r>
            <a:endParaRPr/>
          </a:p>
        </p:txBody>
      </p:sp>
      <p:graphicFrame>
        <p:nvGraphicFramePr>
          <p:cNvPr id="373" name="Google Shape;373;p21"/>
          <p:cNvGraphicFramePr/>
          <p:nvPr/>
        </p:nvGraphicFramePr>
        <p:xfrm>
          <a:off x="1672625" y="152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{A0B42410-75B5-4BEA-9AF7-E24A2E991F69}</a:tableStyleId>
              </a:tblPr>
              <a:tblGrid>
                <a:gridCol w="2044275"/>
                <a:gridCol w="2535875"/>
              </a:tblGrid>
              <a:tr h="243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Análisis del Caso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Sprint Backlog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7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Squad y Responsabilidades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Scrumboard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0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Mapa Mental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Burndown Chart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93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Mapa de Actores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Daily Meeting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7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Visión del Proyecto + 4 Pilares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Registro de Impedimentos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99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Épicas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Release</a:t>
                      </a:r>
                      <a:endParaRPr sz="1200">
                        <a:highlight>
                          <a:srgbClr val="FFE599"/>
                        </a:highlight>
                      </a:endParaRPr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99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Historias de Usuario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Retrospective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00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Impact Mapping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Acta de Reuniones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7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Product Backlog Priorizado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mockup 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93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User Story Mapping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Plantilla de dirección de proyecto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Retrospectiva del Proyecto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Acta de Cierre del proyecto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00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Sprint Planning</a:t>
                      </a:r>
                      <a:endParaRPr sz="1200"/>
                    </a:p>
                  </a:txBody>
                  <a:tcPr marT="12700" marB="12700" marR="12700" marL="12700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 </a:t>
                      </a:r>
                      <a:endParaRPr sz="1200"/>
                    </a:p>
                  </a:txBody>
                  <a:tcPr marT="9525" marB="9525" marR="9525" marL="9525">
                    <a:lnL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4" name="Google Shape;374;p21"/>
          <p:cNvGraphicFramePr/>
          <p:nvPr/>
        </p:nvGraphicFramePr>
        <p:xfrm>
          <a:off x="6889650" y="389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{7E7E44D5-5C16-4F3E-A364-F45B7241C658}</a:tableStyleId>
              </a:tblPr>
              <a:tblGrid>
                <a:gridCol w="874050"/>
                <a:gridCol w="87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Avances 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Finales 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375" name="Google Shape;3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558" y="0"/>
            <a:ext cx="1936292" cy="4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